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69" r:id="rId3"/>
    <p:sldId id="299" r:id="rId4"/>
    <p:sldId id="266" r:id="rId5"/>
    <p:sldId id="270" r:id="rId6"/>
    <p:sldId id="271" r:id="rId7"/>
    <p:sldId id="273" r:id="rId8"/>
    <p:sldId id="272" r:id="rId9"/>
    <p:sldId id="274" r:id="rId10"/>
    <p:sldId id="295" r:id="rId11"/>
    <p:sldId id="296" r:id="rId12"/>
    <p:sldId id="275" r:id="rId13"/>
    <p:sldId id="292" r:id="rId14"/>
    <p:sldId id="293" r:id="rId15"/>
    <p:sldId id="294" r:id="rId16"/>
    <p:sldId id="297" r:id="rId17"/>
    <p:sldId id="276" r:id="rId18"/>
    <p:sldId id="290" r:id="rId19"/>
    <p:sldId id="291" r:id="rId20"/>
    <p:sldId id="286" r:id="rId21"/>
    <p:sldId id="289" r:id="rId22"/>
    <p:sldId id="277" r:id="rId23"/>
    <p:sldId id="298" r:id="rId24"/>
    <p:sldId id="288" r:id="rId25"/>
    <p:sldId id="283" r:id="rId26"/>
    <p:sldId id="284" r:id="rId27"/>
    <p:sldId id="285" r:id="rId28"/>
    <p:sldId id="278" r:id="rId29"/>
    <p:sldId id="280" r:id="rId30"/>
    <p:sldId id="281" r:id="rId31"/>
    <p:sldId id="282" r:id="rId32"/>
    <p:sldId id="279" r:id="rId33"/>
    <p:sldId id="287" r:id="rId34"/>
    <p:sldId id="26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>
        <p:scale>
          <a:sx n="75" d="100"/>
          <a:sy n="75" d="100"/>
        </p:scale>
        <p:origin x="1176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~6200 BC Town Map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Hyük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Konya Plain, Turkey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Heer</a:t>
            </a: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08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4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9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Rasters</a:t>
            </a:r>
            <a:r>
              <a:rPr lang="en-US" baseline="0" dirty="0" smtClean="0"/>
              <a:t> scale O(1), vectors scale O(n)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Keynote doesn’t accept 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Rasters</a:t>
            </a:r>
            <a:r>
              <a:rPr lang="en-US" baseline="0" dirty="0" smtClean="0"/>
              <a:t> scale O(1), vectors scale O(n)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Keynote doesn’t accept 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41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Rasters</a:t>
            </a:r>
            <a:r>
              <a:rPr lang="en-US" baseline="0" dirty="0" smtClean="0"/>
              <a:t> scale O(1), vectors scale O(n)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Keynote doesn’t accept 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66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8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01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plt.plot</a:t>
            </a:r>
            <a:r>
              <a:rPr lang="en-US" baseline="0" dirty="0" smtClean="0"/>
              <a:t>(time, sales) </a:t>
            </a:r>
            <a:r>
              <a:rPr lang="is-IS" baseline="0" dirty="0" smtClean="0"/>
              <a:t>… plt.scatter(sales, profit)</a:t>
            </a:r>
          </a:p>
          <a:p>
            <a:r>
              <a:rPr lang="is-IS" baseline="0" dirty="0" smtClean="0"/>
              <a:t>plt.plot(time, sales, profit)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66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plt.plot</a:t>
            </a:r>
            <a:r>
              <a:rPr lang="en-US" baseline="0" dirty="0" smtClean="0"/>
              <a:t>(time, sales) </a:t>
            </a:r>
            <a:r>
              <a:rPr lang="is-IS" baseline="0" dirty="0" smtClean="0"/>
              <a:t>… plt.scatter(sales, profit)</a:t>
            </a:r>
          </a:p>
          <a:p>
            <a:r>
              <a:rPr lang="is-IS" baseline="0" dirty="0" smtClean="0"/>
              <a:t>plt.plot(time, sales, profit)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plt.plot</a:t>
            </a:r>
            <a:r>
              <a:rPr lang="en-US" baseline="0" dirty="0" smtClean="0"/>
              <a:t>(time, sales) </a:t>
            </a:r>
            <a:r>
              <a:rPr lang="is-IS" baseline="0" dirty="0" smtClean="0"/>
              <a:t>… plt.scatter(sales, profit)</a:t>
            </a:r>
          </a:p>
          <a:p>
            <a:r>
              <a:rPr lang="is-IS" baseline="0" dirty="0" smtClean="0"/>
              <a:t>plt.plot(time, sales, profit)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traditionally, computed statistics (by hand)</a:t>
            </a:r>
            <a:r>
              <a:rPr lang="en-US" baseline="0" dirty="0" smtClean="0"/>
              <a:t> are transformed into hand drawn displays</a:t>
            </a:r>
          </a:p>
          <a:p>
            <a:r>
              <a:rPr lang="en-US" baseline="0" dirty="0" smtClean="0"/>
              <a:t>here, a mental model of the data is encoded by </a:t>
            </a:r>
            <a:r>
              <a:rPr lang="en-US" baseline="0" dirty="0" err="1" smtClean="0"/>
              <a:t>Playfair</a:t>
            </a:r>
            <a:r>
              <a:rPr lang="en-US" baseline="0" dirty="0" smtClean="0"/>
              <a:t> that takes compiled government data</a:t>
            </a:r>
          </a:p>
          <a:p>
            <a:r>
              <a:rPr lang="en-US" baseline="0" dirty="0" smtClean="0"/>
              <a:t>and plots it visually to make it more understandable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René Descartes inspired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cartesian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coordinates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plt.plot</a:t>
            </a:r>
            <a:r>
              <a:rPr lang="en-US" baseline="0" dirty="0" smtClean="0"/>
              <a:t>(time, sales) </a:t>
            </a:r>
            <a:r>
              <a:rPr lang="is-IS" baseline="0" dirty="0" smtClean="0"/>
              <a:t>… plt.scatter(sales, profit)</a:t>
            </a:r>
          </a:p>
          <a:p>
            <a:r>
              <a:rPr lang="is-IS" baseline="0" dirty="0" smtClean="0"/>
              <a:t>plt.plot(time, sales, profit)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plt.plot</a:t>
            </a:r>
            <a:r>
              <a:rPr lang="en-US" baseline="0" dirty="0" smtClean="0"/>
              <a:t>(time, sales) </a:t>
            </a:r>
            <a:r>
              <a:rPr lang="is-IS" baseline="0" dirty="0" smtClean="0"/>
              <a:t>… plt.scatter(sales, profit)</a:t>
            </a:r>
          </a:p>
          <a:p>
            <a:r>
              <a:rPr lang="is-IS" baseline="0" dirty="0" smtClean="0"/>
              <a:t>plt.plot(time, sales, profit)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99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50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9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97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82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protovis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3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now, d3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2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tools are</a:t>
            </a:r>
            <a:r>
              <a:rPr lang="en-US" baseline="0" dirty="0" smtClean="0"/>
              <a:t> recording, computing, sketching by hand, and engraving into templates for print!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66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or, depending on the medium, painting for your particular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minitab</a:t>
            </a:r>
            <a:r>
              <a:rPr lang="en-US" baseline="0" dirty="0" smtClean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4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general purpose scientific plotting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83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online, interactive vector graphics!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2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An Evolution of Visualization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Scriptable</a:t>
            </a:r>
          </a:p>
          <a:p>
            <a:r>
              <a:rPr lang="en-US" dirty="0" smtClean="0"/>
              <a:t>Speed of iteration</a:t>
            </a:r>
          </a:p>
          <a:p>
            <a:r>
              <a:rPr lang="en-US" dirty="0" smtClean="0"/>
              <a:t>Customizability</a:t>
            </a:r>
          </a:p>
          <a:p>
            <a:r>
              <a:rPr lang="en-US" dirty="0" smtClean="0"/>
              <a:t>Support vector graphics</a:t>
            </a:r>
          </a:p>
          <a:p>
            <a:r>
              <a:rPr lang="en-US" dirty="0" smtClean="0"/>
              <a:t>Interactive</a:t>
            </a:r>
          </a:p>
          <a:p>
            <a:r>
              <a:rPr lang="en-US" dirty="0" smtClean="0"/>
              <a:t>Handle big data</a:t>
            </a:r>
          </a:p>
          <a:p>
            <a:r>
              <a:rPr lang="en-US" dirty="0" smtClean="0"/>
              <a:t>Lines of code needed</a:t>
            </a:r>
          </a:p>
        </p:txBody>
      </p:sp>
    </p:spTree>
    <p:extLst>
      <p:ext uri="{BB962C8B-B14F-4D97-AF65-F5344CB8AC3E}">
        <p14:creationId xmlns:p14="http://schemas.microsoft.com/office/powerpoint/2010/main" val="117994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Engraving, Sketching/painting</a:t>
            </a:r>
          </a:p>
        </p:txBody>
      </p:sp>
    </p:spTree>
    <p:extLst>
      <p:ext uri="{BB962C8B-B14F-4D97-AF65-F5344CB8AC3E}">
        <p14:creationId xmlns:p14="http://schemas.microsoft.com/office/powerpoint/2010/main" val="31151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Engraving, Sketching/painting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Rendered pixel-based graphic (</a:t>
            </a:r>
            <a:r>
              <a:rPr lang="en-US" dirty="0" err="1" smtClean="0"/>
              <a:t>rasters</a:t>
            </a:r>
            <a:r>
              <a:rPr lang="en-US" dirty="0" smtClean="0"/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n-US" dirty="0" smtClean="0"/>
              <a:t>PNG, JPG, BITMAP)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21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Engraving, Sketching/painting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Rendered pixel-based graphic (</a:t>
            </a:r>
            <a:r>
              <a:rPr lang="en-US" dirty="0" err="1" smtClean="0"/>
              <a:t>rasters</a:t>
            </a:r>
            <a:r>
              <a:rPr lang="en-US" dirty="0" smtClean="0"/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n-US" dirty="0" smtClean="0"/>
              <a:t>PNG, JPG, BITMAP)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Vector graphics</a:t>
            </a:r>
            <a:br>
              <a:rPr lang="en-US" dirty="0" smtClean="0"/>
            </a:br>
            <a:r>
              <a:rPr lang="en-US" dirty="0" smtClean="0"/>
              <a:t>(PDF, SVG, AI)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5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Engraving, Sketching/painting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Rendered pixel-based graphic (</a:t>
            </a:r>
            <a:r>
              <a:rPr lang="en-US" dirty="0" err="1" smtClean="0"/>
              <a:t>rasters</a:t>
            </a:r>
            <a:r>
              <a:rPr lang="en-US" dirty="0" smtClean="0"/>
              <a:t>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</a:t>
            </a:r>
            <a:r>
              <a:rPr lang="en-US" dirty="0" smtClean="0"/>
              <a:t>PNG, JPG, BITMAP)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Vector graphics</a:t>
            </a:r>
            <a:br>
              <a:rPr lang="en-US" dirty="0" smtClean="0"/>
            </a:br>
            <a:r>
              <a:rPr lang="en-US" dirty="0" smtClean="0"/>
              <a:t>(PDF, SVG, AI)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Interactive (QTK, Web browser)</a:t>
            </a:r>
          </a:p>
        </p:txBody>
      </p:sp>
    </p:spTree>
    <p:extLst>
      <p:ext uri="{BB962C8B-B14F-4D97-AF65-F5344CB8AC3E}">
        <p14:creationId xmlns:p14="http://schemas.microsoft.com/office/powerpoint/2010/main" val="177481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backend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Paper</a:t>
            </a:r>
          </a:p>
          <a:p>
            <a:r>
              <a:rPr lang="en-US" dirty="0" err="1" smtClean="0"/>
              <a:t>Ascii</a:t>
            </a:r>
            <a:endParaRPr lang="en-US" dirty="0" smtClean="0"/>
          </a:p>
          <a:p>
            <a:r>
              <a:rPr lang="en-US" dirty="0" smtClean="0"/>
              <a:t>QTK</a:t>
            </a:r>
          </a:p>
          <a:p>
            <a:r>
              <a:rPr lang="en-US" dirty="0" smtClean="0"/>
              <a:t>PNG</a:t>
            </a:r>
          </a:p>
          <a:p>
            <a:r>
              <a:rPr lang="en-US" dirty="0" smtClean="0"/>
              <a:t>SVG</a:t>
            </a:r>
          </a:p>
          <a:p>
            <a:r>
              <a:rPr lang="en-US" dirty="0" smtClean="0"/>
              <a:t>PDF</a:t>
            </a:r>
          </a:p>
          <a:p>
            <a:r>
              <a:rPr lang="en-US" dirty="0" err="1" smtClean="0"/>
              <a:t>WebGL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27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Rasters</a:t>
            </a:r>
            <a:r>
              <a:rPr lang="en-US" dirty="0" smtClean="0"/>
              <a:t> vs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209800"/>
            <a:ext cx="8229600" cy="39163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 size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(Many points)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17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Rasters</a:t>
            </a:r>
            <a:r>
              <a:rPr lang="en-US" dirty="0" smtClean="0"/>
              <a:t> vs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209800"/>
            <a:ext cx="8229600" cy="39163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 size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(Many points)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Resizing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48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Rasters</a:t>
            </a:r>
            <a:r>
              <a:rPr lang="en-US" dirty="0" smtClean="0"/>
              <a:t> vs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209800"/>
            <a:ext cx="8229600" cy="39163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File size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(Many points)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Resizing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Portability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interactivity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362200"/>
            <a:ext cx="8229600" cy="3763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Operating system specific libraries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50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data </a:t>
            </a:r>
            <a:r>
              <a:rPr lang="en-US" dirty="0" err="1" smtClean="0"/>
              <a:t>viz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41" y="1600200"/>
            <a:ext cx="6932918" cy="4525963"/>
          </a:xfrm>
        </p:spPr>
      </p:pic>
    </p:spTree>
    <p:extLst>
      <p:ext uri="{BB962C8B-B14F-4D97-AF65-F5344CB8AC3E}">
        <p14:creationId xmlns:p14="http://schemas.microsoft.com/office/powerpoint/2010/main" val="570458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interactivity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362200"/>
            <a:ext cx="8229600" cy="3763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Operating system specific libraries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browsers</a:t>
            </a:r>
          </a:p>
        </p:txBody>
      </p:sp>
    </p:spTree>
    <p:extLst>
      <p:ext uri="{BB962C8B-B14F-4D97-AF65-F5344CB8AC3E}">
        <p14:creationId xmlns:p14="http://schemas.microsoft.com/office/powerpoint/2010/main" val="68598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implies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Tableau/excel: choose a chart</a:t>
            </a:r>
          </a:p>
          <a:p>
            <a:r>
              <a:rPr lang="en-US" dirty="0" smtClean="0"/>
              <a:t>Illustrator: layout and alignment</a:t>
            </a:r>
          </a:p>
          <a:p>
            <a:r>
              <a:rPr lang="en-US" dirty="0" err="1" smtClean="0"/>
              <a:t>Matplotlib</a:t>
            </a:r>
            <a:r>
              <a:rPr lang="en-US" dirty="0" smtClean="0"/>
              <a:t>/</a:t>
            </a:r>
            <a:r>
              <a:rPr lang="en-US" dirty="0" err="1" smtClean="0"/>
              <a:t>ggplot</a:t>
            </a:r>
            <a:r>
              <a:rPr lang="en-US" dirty="0" smtClean="0"/>
              <a:t>: plot() for time series</a:t>
            </a:r>
          </a:p>
          <a:p>
            <a:r>
              <a:rPr lang="en-US" dirty="0" smtClean="0"/>
              <a:t>D3: data bound to visual elements</a:t>
            </a:r>
          </a:p>
        </p:txBody>
      </p:sp>
    </p:spTree>
    <p:extLst>
      <p:ext uri="{BB962C8B-B14F-4D97-AF65-F5344CB8AC3E}">
        <p14:creationId xmlns:p14="http://schemas.microsoft.com/office/powerpoint/2010/main" val="3411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743200"/>
            <a:ext cx="8229600" cy="28495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plt.plot</a:t>
            </a:r>
            <a:r>
              <a:rPr lang="en-US" dirty="0" smtClean="0"/>
              <a:t>(x, y)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qplot</a:t>
            </a:r>
            <a:r>
              <a:rPr lang="en-US" dirty="0" smtClean="0"/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179688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743200"/>
            <a:ext cx="8229600" cy="28495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plt.plot</a:t>
            </a:r>
            <a:r>
              <a:rPr lang="en-US" dirty="0" smtClean="0"/>
              <a:t>(time, sales)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qplot</a:t>
            </a:r>
            <a:r>
              <a:rPr lang="en-US" dirty="0" smtClean="0"/>
              <a:t>(time, sales)</a:t>
            </a:r>
          </a:p>
        </p:txBody>
      </p:sp>
    </p:spTree>
    <p:extLst>
      <p:ext uri="{BB962C8B-B14F-4D97-AF65-F5344CB8AC3E}">
        <p14:creationId xmlns:p14="http://schemas.microsoft.com/office/powerpoint/2010/main" val="8944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743200"/>
            <a:ext cx="8229600" cy="28495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plt.plot</a:t>
            </a:r>
            <a:r>
              <a:rPr lang="en-US" dirty="0" smtClean="0"/>
              <a:t>(time, sales, profit)</a:t>
            </a:r>
          </a:p>
        </p:txBody>
      </p:sp>
    </p:spTree>
    <p:extLst>
      <p:ext uri="{BB962C8B-B14F-4D97-AF65-F5344CB8AC3E}">
        <p14:creationId xmlns:p14="http://schemas.microsoft.com/office/powerpoint/2010/main" val="9615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2743200"/>
            <a:ext cx="8229600" cy="28495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plt.scatter</a:t>
            </a:r>
            <a:r>
              <a:rPr lang="en-US" dirty="0" smtClean="0"/>
              <a:t>(sales, profit)</a:t>
            </a:r>
          </a:p>
        </p:txBody>
      </p:sp>
    </p:spTree>
    <p:extLst>
      <p:ext uri="{BB962C8B-B14F-4D97-AF65-F5344CB8AC3E}">
        <p14:creationId xmlns:p14="http://schemas.microsoft.com/office/powerpoint/2010/main" val="16099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1601818"/>
            <a:ext cx="5747330" cy="531781"/>
          </a:xfrm>
        </p:spPr>
      </p:pic>
    </p:spTree>
    <p:extLst>
      <p:ext uri="{BB962C8B-B14F-4D97-AF65-F5344CB8AC3E}">
        <p14:creationId xmlns:p14="http://schemas.microsoft.com/office/powerpoint/2010/main" val="6946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1601818"/>
            <a:ext cx="5747330" cy="53178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67183"/>
            <a:ext cx="2150146" cy="46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6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1601818"/>
            <a:ext cx="5747330" cy="5317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2317779"/>
            <a:ext cx="1857894" cy="3491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67183"/>
            <a:ext cx="2150146" cy="46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3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48200" cy="1143000"/>
          </a:xfrm>
        </p:spPr>
        <p:txBody>
          <a:bodyPr/>
          <a:lstStyle/>
          <a:p>
            <a:r>
              <a:rPr lang="en-US" dirty="0" err="1" smtClean="0"/>
              <a:t>Playfair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600200"/>
            <a:ext cx="39624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“Golden era” of modern graphics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57200"/>
            <a:ext cx="3581400" cy="61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1601818"/>
            <a:ext cx="5747330" cy="5317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0" y="2317779"/>
            <a:ext cx="1857894" cy="3491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67183"/>
            <a:ext cx="2150146" cy="4616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292379"/>
            <a:ext cx="3678325" cy="38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57" y="1600200"/>
            <a:ext cx="8004086" cy="4525963"/>
          </a:xfrm>
        </p:spPr>
      </p:pic>
    </p:spTree>
    <p:extLst>
      <p:ext uri="{BB962C8B-B14F-4D97-AF65-F5344CB8AC3E}">
        <p14:creationId xmlns:p14="http://schemas.microsoft.com/office/powerpoint/2010/main" val="9215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visualization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27223"/>
            <a:ext cx="8229600" cy="3271917"/>
          </a:xfrm>
        </p:spPr>
      </p:pic>
    </p:spTree>
    <p:extLst>
      <p:ext uri="{BB962C8B-B14F-4D97-AF65-F5344CB8AC3E}">
        <p14:creationId xmlns:p14="http://schemas.microsoft.com/office/powerpoint/2010/main" val="195018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445" y="2508503"/>
            <a:ext cx="4059137" cy="3101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529285"/>
            <a:ext cx="3896254" cy="292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69937"/>
            <a:ext cx="8382000" cy="57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89929"/>
            <a:ext cx="5562600" cy="46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05897"/>
            <a:ext cx="8077200" cy="49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990600"/>
            <a:ext cx="9184921" cy="4869392"/>
          </a:xfrm>
        </p:spPr>
      </p:pic>
    </p:spTree>
    <p:extLst>
      <p:ext uri="{BB962C8B-B14F-4D97-AF65-F5344CB8AC3E}">
        <p14:creationId xmlns:p14="http://schemas.microsoft.com/office/powerpoint/2010/main" val="15194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tools of the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 smtClean="0"/>
              <a:t>Microsoft Excel</a:t>
            </a:r>
          </a:p>
          <a:p>
            <a:r>
              <a:rPr lang="en-US" dirty="0" smtClean="0"/>
              <a:t>Adobe Illustrator</a:t>
            </a:r>
          </a:p>
          <a:p>
            <a:r>
              <a:rPr lang="en-US" dirty="0" smtClean="0"/>
              <a:t>Tableau</a:t>
            </a:r>
          </a:p>
          <a:p>
            <a:r>
              <a:rPr lang="en-US" dirty="0" smtClean="0"/>
              <a:t>R’s </a:t>
            </a:r>
            <a:r>
              <a:rPr lang="en-US" dirty="0" err="1" smtClean="0"/>
              <a:t>ggplot</a:t>
            </a:r>
            <a:r>
              <a:rPr lang="en-US" dirty="0" smtClean="0"/>
              <a:t>, Python’s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197578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5625</TotalTime>
  <Words>504</Words>
  <Application>Microsoft Macintosh PowerPoint</Application>
  <PresentationFormat>On-screen Show (4:3)</PresentationFormat>
  <Paragraphs>154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Arial</vt:lpstr>
      <vt:lpstr>Office Theme</vt:lpstr>
      <vt:lpstr>Custom Design</vt:lpstr>
      <vt:lpstr>An Evolution of Visualization</vt:lpstr>
      <vt:lpstr>The first data viz!</vt:lpstr>
      <vt:lpstr>Playfair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tools of the trade</vt:lpstr>
      <vt:lpstr>Tradeoffs</vt:lpstr>
      <vt:lpstr>Changing frameworks</vt:lpstr>
      <vt:lpstr>Changing frameworks</vt:lpstr>
      <vt:lpstr>Changing frameworks</vt:lpstr>
      <vt:lpstr>Changing frameworks</vt:lpstr>
      <vt:lpstr>Visualization backend summary</vt:lpstr>
      <vt:lpstr>Rasters vs Vectors</vt:lpstr>
      <vt:lpstr>Rasters vs Vectors</vt:lpstr>
      <vt:lpstr>Rasters vs Vectors</vt:lpstr>
      <vt:lpstr>Powering interactivity</vt:lpstr>
      <vt:lpstr>Powering interactivity</vt:lpstr>
      <vt:lpstr>Grammar of visualization</vt:lpstr>
      <vt:lpstr>Software implies the model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Grammar of visualization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97</cp:revision>
  <dcterms:created xsi:type="dcterms:W3CDTF">2016-03-21T14:12:59Z</dcterms:created>
  <dcterms:modified xsi:type="dcterms:W3CDTF">2017-01-06T21:14:17Z</dcterms:modified>
</cp:coreProperties>
</file>